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2" r:id="rId4"/>
    <p:sldId id="258" r:id="rId5"/>
    <p:sldId id="259" r:id="rId6"/>
    <p:sldId id="260" r:id="rId7"/>
    <p:sldId id="264" r:id="rId8"/>
    <p:sldId id="261" r:id="rId9"/>
    <p:sldId id="265" r:id="rId10"/>
    <p:sldId id="263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711"/>
    <p:restoredTop sz="93646"/>
  </p:normalViewPr>
  <p:slideViewPr>
    <p:cSldViewPr snapToGrid="0" snapToObjects="1">
      <p:cViewPr varScale="1">
        <p:scale>
          <a:sx n="102" d="100"/>
          <a:sy n="102" d="100"/>
        </p:scale>
        <p:origin x="200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C4EC2B-EA02-134E-A04E-23EAB1783564}" type="datetimeFigureOut">
              <a:rPr lang="en-US" smtClean="0"/>
              <a:t>5/11/16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26D07-8CC4-DE4A-A18E-BE59A9EE0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690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026D07-8CC4-DE4A-A18E-BE59A9EE065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9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aterialsproject.org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Empirical Comparison of Machine Learning</a:t>
            </a:r>
            <a:br>
              <a:rPr lang="en-US" sz="4800" dirty="0"/>
            </a:br>
            <a:r>
              <a:rPr lang="en-US" sz="4800" dirty="0"/>
              <a:t>Models for Band Gap Prediction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336212" cy="181992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Guide: Dr. S kumaran</a:t>
            </a:r>
          </a:p>
          <a:p>
            <a:r>
              <a:rPr lang="en-US" dirty="0" smtClean="0"/>
              <a:t>Anantha Natarajan s 112112008                                 </a:t>
            </a:r>
          </a:p>
          <a:p>
            <a:r>
              <a:rPr lang="en-US" dirty="0" smtClean="0"/>
              <a:t>Ezhilvel me                 112112019</a:t>
            </a:r>
          </a:p>
          <a:p>
            <a:r>
              <a:rPr lang="en-US" dirty="0" smtClean="0"/>
              <a:t>Varadhan r                 112112042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- SVM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9707" y="1846263"/>
            <a:ext cx="5042315" cy="34073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46720" y="5526954"/>
            <a:ext cx="4048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Accuracy </a:t>
            </a:r>
            <a:r>
              <a:rPr lang="en-US"/>
              <a:t>using </a:t>
            </a:r>
            <a:r>
              <a:rPr lang="en-US" smtClean="0"/>
              <a:t>SVM </a:t>
            </a:r>
            <a:r>
              <a:rPr lang="en-US" dirty="0"/>
              <a:t>is : 71.1673699015%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55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Forrest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9223" y="1908894"/>
            <a:ext cx="7315610" cy="32440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83069" y="5473874"/>
            <a:ext cx="4982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Accuracy using Random Forest is: 91.4233576642%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894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707" y="111238"/>
            <a:ext cx="6780774" cy="617212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32447" y="462130"/>
            <a:ext cx="193591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RESULTS</a:t>
            </a:r>
            <a:endParaRPr lang="en-US" sz="4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8294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421931"/>
            <a:ext cx="10058400" cy="402336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dirty="0"/>
              <a:t>A 92% accuracy of 0.25 eV ranges is a huge advancement compared to </a:t>
            </a:r>
            <a:r>
              <a:rPr lang="en-US" sz="2400" dirty="0" smtClean="0"/>
              <a:t>ongoing research </a:t>
            </a:r>
            <a:r>
              <a:rPr lang="en-US" sz="2400" dirty="0"/>
              <a:t>in this </a:t>
            </a:r>
            <a:r>
              <a:rPr lang="en-US" sz="2400" dirty="0" smtClean="0"/>
              <a:t>field </a:t>
            </a:r>
            <a:r>
              <a:rPr lang="en-US" sz="2400" dirty="0"/>
              <a:t>which present a 0.5 eV error with multiple assumptions</a:t>
            </a:r>
            <a:r>
              <a:rPr lang="en-US" sz="2400" dirty="0" smtClean="0"/>
              <a:t>.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From </a:t>
            </a:r>
            <a:r>
              <a:rPr lang="en-US" sz="2400" dirty="0"/>
              <a:t>here, the two main levers we have to further enhance our model are: </a:t>
            </a:r>
            <a:r>
              <a:rPr lang="en-US" sz="2400" dirty="0" smtClean="0"/>
              <a:t>adding more </a:t>
            </a:r>
            <a:r>
              <a:rPr lang="en-US" sz="2400" dirty="0"/>
              <a:t>training data and further feature engineering</a:t>
            </a:r>
            <a:r>
              <a:rPr lang="en-US" sz="2400" dirty="0" smtClean="0"/>
              <a:t>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938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83728"/>
            <a:ext cx="10058400" cy="4023360"/>
          </a:xfrm>
        </p:spPr>
        <p:txBody>
          <a:bodyPr/>
          <a:lstStyle/>
          <a:p>
            <a:r>
              <a:rPr lang="en-US" sz="2400" dirty="0"/>
              <a:t>Exploring novel machine learning approaches to predict band gaps of </a:t>
            </a:r>
            <a:r>
              <a:rPr lang="en-US" sz="2400" dirty="0" smtClean="0"/>
              <a:t>binary compounds </a:t>
            </a:r>
            <a:r>
              <a:rPr lang="en-US" sz="2400" dirty="0"/>
              <a:t>using their known physical features.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 Various </a:t>
            </a:r>
            <a:r>
              <a:rPr lang="en-US" sz="2400" dirty="0"/>
              <a:t>models </a:t>
            </a:r>
            <a:r>
              <a:rPr lang="en-US" sz="2400" dirty="0" smtClean="0"/>
              <a:t>are developed</a:t>
            </a:r>
            <a:r>
              <a:rPr lang="en-US" sz="2400" dirty="0"/>
              <a:t>, discussing their respective performances</a:t>
            </a:r>
            <a:r>
              <a:rPr lang="en-US" sz="2400" dirty="0" smtClean="0"/>
              <a:t>, advantages, shortcomings </a:t>
            </a:r>
            <a:r>
              <a:rPr lang="en-US" sz="2400" dirty="0"/>
              <a:t>and flaws</a:t>
            </a:r>
            <a:r>
              <a:rPr lang="en-US" sz="2400" dirty="0" smtClean="0"/>
              <a:t>. </a:t>
            </a:r>
          </a:p>
          <a:p>
            <a:r>
              <a:rPr lang="en-US" sz="2400" dirty="0" smtClean="0"/>
              <a:t>We also analyze </a:t>
            </a:r>
            <a:r>
              <a:rPr lang="en-US" sz="2400" dirty="0"/>
              <a:t>different combination of features and their impact on the prediction.</a:t>
            </a:r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 to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83728"/>
            <a:ext cx="10058400" cy="4023360"/>
          </a:xfrm>
        </p:spPr>
        <p:txBody>
          <a:bodyPr/>
          <a:lstStyle/>
          <a:p>
            <a:r>
              <a:rPr lang="en-US" dirty="0" smtClean="0"/>
              <a:t>It</a:t>
            </a:r>
            <a:r>
              <a:rPr lang="uk-UA" dirty="0" smtClean="0"/>
              <a:t>’</a:t>
            </a:r>
            <a:r>
              <a:rPr lang="en-US" dirty="0" smtClean="0"/>
              <a:t>s a field </a:t>
            </a:r>
            <a:r>
              <a:rPr lang="en-US" dirty="0"/>
              <a:t>of study that gives computers the ability to learn without being explicitly </a:t>
            </a:r>
            <a:r>
              <a:rPr lang="en-US" dirty="0" smtClean="0"/>
              <a:t>programmed.</a:t>
            </a:r>
            <a:endParaRPr lang="en-US" baseline="30000" dirty="0"/>
          </a:p>
          <a:p>
            <a:r>
              <a:rPr lang="en-US" dirty="0" smtClean="0"/>
              <a:t>Machine </a:t>
            </a:r>
            <a:r>
              <a:rPr lang="en-US" dirty="0"/>
              <a:t>learning explores the study and construction of </a:t>
            </a:r>
            <a:r>
              <a:rPr lang="en-US" dirty="0" smtClean="0"/>
              <a:t>algorithms</a:t>
            </a:r>
            <a:r>
              <a:rPr lang="en-US" dirty="0"/>
              <a:t> that can </a:t>
            </a:r>
            <a:r>
              <a:rPr lang="en-US" dirty="0" smtClean="0"/>
              <a:t>learn</a:t>
            </a:r>
            <a:r>
              <a:rPr lang="en-US" dirty="0"/>
              <a:t> from and make predictions on </a:t>
            </a:r>
            <a:r>
              <a:rPr lang="en-US" dirty="0" smtClean="0"/>
              <a:t>data.</a:t>
            </a:r>
            <a:endParaRPr lang="en-US" baseline="30000" dirty="0"/>
          </a:p>
          <a:p>
            <a:r>
              <a:rPr lang="en-US" dirty="0"/>
              <a:t> Such algorithms operate by building </a:t>
            </a:r>
            <a:r>
              <a:rPr lang="en-US" dirty="0" smtClean="0"/>
              <a:t>a</a:t>
            </a:r>
            <a:r>
              <a:rPr lang="en-US" dirty="0"/>
              <a:t> </a:t>
            </a:r>
            <a:r>
              <a:rPr lang="en-US" dirty="0" smtClean="0"/>
              <a:t>model</a:t>
            </a:r>
            <a:r>
              <a:rPr lang="en-US" dirty="0"/>
              <a:t> from example inputs in order to make data-driven predictions or decisions expressed as outputs</a:t>
            </a:r>
            <a:r>
              <a:rPr lang="en-US" dirty="0" smtClean="0"/>
              <a:t>,</a:t>
            </a:r>
            <a:r>
              <a:rPr lang="en-US" dirty="0"/>
              <a:t> rather than following strictly static program instructions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3 types of machine learning are: supervised, unsupervised and reinforcement learning.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BLOCK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89043" y="1846263"/>
            <a:ext cx="5674239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648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The data regarding the binary system and </a:t>
            </a:r>
            <a:r>
              <a:rPr lang="en-US" sz="2400" dirty="0" smtClean="0"/>
              <a:t>its bandage </a:t>
            </a:r>
            <a:r>
              <a:rPr lang="en-US" sz="2400" dirty="0"/>
              <a:t>energy is obtained from an REST API of </a:t>
            </a:r>
            <a:r>
              <a:rPr lang="en-US" sz="2400" dirty="0">
                <a:hlinkClick r:id="rId2"/>
              </a:rPr>
              <a:t>https://</a:t>
            </a:r>
            <a:r>
              <a:rPr lang="en-US" sz="2400" dirty="0" smtClean="0">
                <a:hlinkClick r:id="rId2"/>
              </a:rPr>
              <a:t>materialsproject.org</a:t>
            </a:r>
            <a:r>
              <a:rPr lang="en-US" sz="24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The obtained </a:t>
            </a:r>
            <a:r>
              <a:rPr lang="en-US" sz="2400" dirty="0"/>
              <a:t>subset data has 4096 rows of different binary systems. The data of </a:t>
            </a:r>
            <a:r>
              <a:rPr lang="en-US" sz="2400" dirty="0" smtClean="0"/>
              <a:t>binary compound </a:t>
            </a:r>
            <a:r>
              <a:rPr lang="en-US" sz="2400" dirty="0"/>
              <a:t>systems and its band gap energy is collected in a csv format for </a:t>
            </a:r>
            <a:r>
              <a:rPr lang="en-US" sz="2400" dirty="0" smtClean="0"/>
              <a:t>further processing </a:t>
            </a:r>
            <a:r>
              <a:rPr lang="en-US" sz="2400" dirty="0"/>
              <a:t>and usage</a:t>
            </a:r>
            <a:r>
              <a:rPr lang="en-US" sz="24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To derive these features from a single binary compound, </a:t>
            </a:r>
            <a:r>
              <a:rPr lang="en-US" sz="2400" dirty="0" err="1" smtClean="0"/>
              <a:t>Pymatgen</a:t>
            </a:r>
            <a:r>
              <a:rPr lang="en-US" sz="2400" dirty="0" smtClean="0"/>
              <a:t> </a:t>
            </a:r>
            <a:r>
              <a:rPr lang="en-US" sz="2400" dirty="0"/>
              <a:t>is </a:t>
            </a:r>
            <a:r>
              <a:rPr lang="en-US" sz="2400" dirty="0" smtClean="0"/>
              <a:t>used. </a:t>
            </a:r>
            <a:r>
              <a:rPr lang="en-US" sz="2400" dirty="0" err="1" smtClean="0"/>
              <a:t>Pymatgen</a:t>
            </a:r>
            <a:r>
              <a:rPr lang="en-US" sz="2400" dirty="0" smtClean="0"/>
              <a:t> </a:t>
            </a:r>
            <a:r>
              <a:rPr lang="en-US" sz="2400" dirty="0"/>
              <a:t>(Python Materials Genomics) is a robust, open-source Python library </a:t>
            </a:r>
            <a:r>
              <a:rPr lang="en-US" sz="2400" dirty="0" smtClean="0"/>
              <a:t>for materials </a:t>
            </a:r>
            <a:r>
              <a:rPr lang="en-US" sz="2400" dirty="0"/>
              <a:t>analysis.</a:t>
            </a:r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408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400" dirty="0"/>
              <a:t>Formatting: Formatting represents the way the data is stored either in a database or </a:t>
            </a:r>
            <a:r>
              <a:rPr lang="en-US" sz="2400" dirty="0" smtClean="0"/>
              <a:t>a local </a:t>
            </a:r>
            <a:r>
              <a:rPr lang="en-US" sz="2400" dirty="0"/>
              <a:t>readable repository/file. The data is stored in a convenient way for easier </a:t>
            </a:r>
            <a:r>
              <a:rPr lang="en-US" sz="2400" dirty="0" smtClean="0"/>
              <a:t>I/O processing</a:t>
            </a:r>
            <a:r>
              <a:rPr lang="en-US" sz="2400" dirty="0"/>
              <a:t>. Python’s </a:t>
            </a:r>
            <a:r>
              <a:rPr lang="en-US" sz="2400" dirty="0" err="1"/>
              <a:t>numpy</a:t>
            </a:r>
            <a:r>
              <a:rPr lang="en-US" sz="2400" dirty="0"/>
              <a:t> </a:t>
            </a:r>
            <a:r>
              <a:rPr lang="en-US" sz="2400" dirty="0" smtClean="0"/>
              <a:t>is </a:t>
            </a:r>
            <a:r>
              <a:rPr lang="en-US" sz="2400" dirty="0"/>
              <a:t>used to read the csv data file for analysis </a:t>
            </a:r>
            <a:r>
              <a:rPr lang="en-US" sz="2400" dirty="0" smtClean="0"/>
              <a:t>and processing.</a:t>
            </a:r>
          </a:p>
          <a:p>
            <a:r>
              <a:rPr lang="en-US" sz="2400" dirty="0"/>
              <a:t>Data transformation: The binary compound system is transformed into </a:t>
            </a:r>
            <a:r>
              <a:rPr lang="en-US" sz="2400" dirty="0" smtClean="0"/>
              <a:t>various features </a:t>
            </a:r>
            <a:r>
              <a:rPr lang="en-US" sz="2400" dirty="0"/>
              <a:t>that depicts the model. The following are the features that are considered:</a:t>
            </a:r>
          </a:p>
          <a:p>
            <a:r>
              <a:rPr lang="en-US" sz="2400" dirty="0" smtClean="0"/>
              <a:t>● </a:t>
            </a:r>
            <a:r>
              <a:rPr lang="en-US" sz="2400" dirty="0"/>
              <a:t>Electronegativity difference of elements in binary compound</a:t>
            </a:r>
          </a:p>
          <a:p>
            <a:r>
              <a:rPr lang="en-US" sz="2400" dirty="0"/>
              <a:t>● Atomic fractions of elements in binary compound</a:t>
            </a:r>
          </a:p>
          <a:p>
            <a:r>
              <a:rPr lang="en-US" sz="2400" dirty="0"/>
              <a:t>● Position of elements of binary compounds in periodic table</a:t>
            </a:r>
          </a:p>
          <a:p>
            <a:r>
              <a:rPr lang="en-US" sz="2400" dirty="0"/>
              <a:t>● Atomic number of elements in binary compound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327" y="0"/>
            <a:ext cx="8454288" cy="6340717"/>
          </a:xfrm>
        </p:spPr>
      </p:pic>
    </p:spTree>
    <p:extLst>
      <p:ext uri="{BB962C8B-B14F-4D97-AF65-F5344CB8AC3E}">
        <p14:creationId xmlns:p14="http://schemas.microsoft.com/office/powerpoint/2010/main" val="1452888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4863" y="2022475"/>
            <a:ext cx="4091794" cy="26998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17939" y="5160722"/>
            <a:ext cx="5993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MAE of the linear ridge using the naive features: 0.583 eV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62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Bucketization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223" y="1891169"/>
            <a:ext cx="6663169" cy="14031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40801" y="3858016"/>
            <a:ext cx="991487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The purpose of integrating </a:t>
            </a:r>
            <a:r>
              <a:rPr lang="en-US" dirty="0" err="1"/>
              <a:t>bucketization</a:t>
            </a:r>
            <a:r>
              <a:rPr lang="en-US" dirty="0"/>
              <a:t> into the machine learning models is </a:t>
            </a:r>
            <a:r>
              <a:rPr lang="en-US" dirty="0" smtClean="0"/>
              <a:t>to convert </a:t>
            </a:r>
            <a:r>
              <a:rPr lang="en-US" dirty="0"/>
              <a:t>the regression into a classification problem. </a:t>
            </a:r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dirty="0"/>
              <a:t>attribute </a:t>
            </a:r>
            <a:r>
              <a:rPr lang="en-US" dirty="0" err="1"/>
              <a:t>bucketized</a:t>
            </a:r>
            <a:r>
              <a:rPr lang="en-US" dirty="0"/>
              <a:t> is </a:t>
            </a:r>
            <a:r>
              <a:rPr lang="en-US" dirty="0" smtClean="0"/>
              <a:t>the band </a:t>
            </a:r>
            <a:r>
              <a:rPr lang="en-US" dirty="0"/>
              <a:t>gap energy of binary compound system. The apparent sensitive value of </a:t>
            </a:r>
            <a:r>
              <a:rPr lang="en-US" dirty="0" smtClean="0"/>
              <a:t>each bucket </a:t>
            </a:r>
            <a:r>
              <a:rPr lang="en-US" dirty="0"/>
              <a:t>it set to 0.25 eV. 40 buckets, each size of 0.25eV is generated across ranges </a:t>
            </a:r>
            <a:r>
              <a:rPr lang="en-US" dirty="0" smtClean="0"/>
              <a:t>of band </a:t>
            </a:r>
            <a:r>
              <a:rPr lang="en-US" dirty="0"/>
              <a:t>gap energy. </a:t>
            </a:r>
            <a:endParaRPr lang="en-US" dirty="0" smtClean="0"/>
          </a:p>
          <a:p>
            <a:pPr algn="just"/>
            <a:r>
              <a:rPr lang="en-US" dirty="0" smtClean="0"/>
              <a:t>This </a:t>
            </a:r>
            <a:r>
              <a:rPr lang="en-US" dirty="0"/>
              <a:t>process would consequently reduce the Mean Absolute </a:t>
            </a:r>
            <a:r>
              <a:rPr lang="en-US" dirty="0" smtClean="0"/>
              <a:t>error (MAE</a:t>
            </a:r>
            <a:r>
              <a:rPr lang="en-US" dirty="0"/>
              <a:t>) produced by regression models. This way of classification with </a:t>
            </a:r>
            <a:r>
              <a:rPr lang="en-US" dirty="0" err="1" smtClean="0"/>
              <a:t>bucketization</a:t>
            </a:r>
            <a:r>
              <a:rPr lang="en-US" dirty="0"/>
              <a:t> </a:t>
            </a:r>
            <a:r>
              <a:rPr lang="en-US" dirty="0" smtClean="0"/>
              <a:t>will </a:t>
            </a:r>
            <a:r>
              <a:rPr lang="en-US" dirty="0"/>
              <a:t>increase the accuracy of the built model.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78481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106</TotalTime>
  <Words>491</Words>
  <Application>Microsoft Macintosh PowerPoint</Application>
  <PresentationFormat>Widescreen</PresentationFormat>
  <Paragraphs>42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Calibri Light</vt:lpstr>
      <vt:lpstr>Retrospect</vt:lpstr>
      <vt:lpstr>Empirical Comparison of Machine Learning Models for Band Gap Prediction</vt:lpstr>
      <vt:lpstr>Abstract</vt:lpstr>
      <vt:lpstr>Intro to Machine Learning</vt:lpstr>
      <vt:lpstr>SCHEMATIC BLOCK DIAGRAM</vt:lpstr>
      <vt:lpstr>Data Collection</vt:lpstr>
      <vt:lpstr>Preprocessing</vt:lpstr>
      <vt:lpstr>Graphs</vt:lpstr>
      <vt:lpstr>Linear Regression</vt:lpstr>
      <vt:lpstr>Bucketization</vt:lpstr>
      <vt:lpstr>Classification - SVM</vt:lpstr>
      <vt:lpstr>Random Forrest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Empirical Comparison of Machine Learning Models for Band Gap Prediction</dc:title>
  <dc:creator>Microsoft Office User</dc:creator>
  <cp:lastModifiedBy>Microsoft Office User</cp:lastModifiedBy>
  <cp:revision>11</cp:revision>
  <dcterms:created xsi:type="dcterms:W3CDTF">2016-05-11T17:42:23Z</dcterms:created>
  <dcterms:modified xsi:type="dcterms:W3CDTF">2016-05-11T19:28:37Z</dcterms:modified>
</cp:coreProperties>
</file>

<file path=docProps/thumbnail.jpeg>
</file>